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75" r:id="rId2"/>
    <p:sldId id="277" r:id="rId3"/>
    <p:sldId id="276" r:id="rId4"/>
    <p:sldId id="278" r:id="rId5"/>
    <p:sldId id="279" r:id="rId6"/>
    <p:sldId id="282" r:id="rId7"/>
    <p:sldId id="257" r:id="rId8"/>
    <p:sldId id="272" r:id="rId9"/>
    <p:sldId id="258" r:id="rId10"/>
    <p:sldId id="259" r:id="rId11"/>
    <p:sldId id="260" r:id="rId12"/>
    <p:sldId id="273" r:id="rId13"/>
    <p:sldId id="269" r:id="rId14"/>
    <p:sldId id="271" r:id="rId15"/>
    <p:sldId id="262" r:id="rId16"/>
    <p:sldId id="263" r:id="rId17"/>
    <p:sldId id="264" r:id="rId18"/>
    <p:sldId id="274" r:id="rId19"/>
    <p:sldId id="281" r:id="rId20"/>
    <p:sldId id="265" r:id="rId21"/>
    <p:sldId id="267" r:id="rId22"/>
    <p:sldId id="283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tonella La Terr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2747E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5" d="100"/>
          <a:sy n="115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73B5640-775A-48F0-B274-2EE5B033BA5C}" type="datetimeFigureOut">
              <a:rPr lang="it-IT"/>
              <a:pPr>
                <a:defRPr/>
              </a:pPr>
              <a:t>18/07/2025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noProof="0"/>
              <a:t>Fare clic per modificare gli stili del testo dello schema</a:t>
            </a:r>
          </a:p>
          <a:p>
            <a:pPr lvl="1"/>
            <a:r>
              <a:rPr lang="it-IT" noProof="0"/>
              <a:t>Secondo livello</a:t>
            </a:r>
          </a:p>
          <a:p>
            <a:pPr lvl="2"/>
            <a:r>
              <a:rPr lang="it-IT" noProof="0"/>
              <a:t>Terzo livello</a:t>
            </a:r>
          </a:p>
          <a:p>
            <a:pPr lvl="3"/>
            <a:r>
              <a:rPr lang="it-IT" noProof="0"/>
              <a:t>Quarto livello</a:t>
            </a:r>
          </a:p>
          <a:p>
            <a:pPr lvl="4"/>
            <a:r>
              <a:rPr lang="it-IT" noProof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56A9213-C78C-4EA2-ABE5-1E2FFE4443B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it-IT" smtClean="0"/>
              <a:t>Non segnalandosi all’interno dell’ASL CN2 un cluster epidemiologico di CRC, bisogna pensare che il numero crescente di richieste sia inappropriato.</a:t>
            </a:r>
          </a:p>
        </p:txBody>
      </p:sp>
      <p:sp>
        <p:nvSpPr>
          <p:cNvPr id="18435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744121-89A6-4A7D-94BE-F110915C36EB}" type="slidenum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it-IT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egnaposto immagine diapositiva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it-IT" smtClean="0"/>
              <a:t>Modello di intervento volto a ridurre l’inappropriatezza</a:t>
            </a:r>
          </a:p>
        </p:txBody>
      </p:sp>
      <p:sp>
        <p:nvSpPr>
          <p:cNvPr id="32771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E435C8-BC65-4129-B64B-C03F84E0B311}" type="slidenum">
              <a:rPr lang="it-IT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it-IT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47FBE-56F4-440D-AD87-E8F27BB8D5C8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55BA2-1829-4C4B-8B8E-EC8897335962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8D38A-6EC6-46C8-A6F3-040ED4DA8B25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9B023-6D7C-4249-A389-412C59ECF549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3F332-32B5-4426-A7DE-7170DFB82782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9ECBE-466C-488F-BCB4-5307DC9D681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E19B3-843C-484A-A85A-F9ECDC9CCAAA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32BF8-CEEE-4ECD-8ED7-7927A5027743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104E3-9E1F-45A0-893A-F63FB6567D55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6FB71-CEF1-485C-831B-87EB8A20B16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2FE36-C279-461D-8B89-7F98AD4C9888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6CE52-0E80-4B39-A4C3-31A96916D0E8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9D60-904E-442C-8C52-9D42958449FE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AF21B-1341-4E1C-A967-6106DD4928D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3016A-996F-4EE4-8327-9A3AB8A1438E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1D0FC-03D0-406B-BC1F-D44158908685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4C653-689D-43B8-B463-0B07865C2D5B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71F56-0387-4A9B-97B4-81B5CDEAA5B0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19B94-6282-41D4-B332-B76B918238E8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B9481-92B3-42F3-BDCC-E7B5876328FD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8D2BC-41E3-44EB-800E-4219A8746016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E6C064-8B98-44FA-A9A3-63D50346DD6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124A30-422E-4C61-8EF8-22F62F319191}" type="datetimeFigureOut">
              <a:rPr lang="en-US"/>
              <a:pPr>
                <a:defRPr/>
              </a:pPr>
              <a:t>7/18/2025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6704754-4C48-4D3E-9184-61648AE37646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mailto:gastroenterologia@aslcn2.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2179638"/>
            <a:ext cx="7772400" cy="1470025"/>
          </a:xfrm>
        </p:spPr>
        <p:txBody>
          <a:bodyPr/>
          <a:lstStyle/>
          <a:p>
            <a:r>
              <a:rPr lang="it-IT" smtClean="0">
                <a:solidFill>
                  <a:srgbClr val="002060"/>
                </a:solidFill>
              </a:rPr>
              <a:t>Colonscopia:            appropriatezza prescrittiva</a:t>
            </a:r>
          </a:p>
        </p:txBody>
      </p:sp>
      <p:pic>
        <p:nvPicPr>
          <p:cNvPr id="14338" name="Picture 2" descr="IpaPorta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5275" y="146050"/>
            <a:ext cx="139065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mtClean="0">
                <a:solidFill>
                  <a:srgbClr val="0070C0"/>
                </a:solidFill>
              </a:rPr>
              <a:t>M. Antonella La Terra – 17/6/2025 </a:t>
            </a:r>
          </a:p>
          <a:p>
            <a:r>
              <a:rPr lang="it-IT" smtClean="0">
                <a:solidFill>
                  <a:srgbClr val="0070C0"/>
                </a:solidFill>
              </a:rPr>
              <a:t>S.C. Gastroenterologia</a:t>
            </a:r>
          </a:p>
          <a:p>
            <a:r>
              <a:rPr lang="it-IT" smtClean="0">
                <a:solidFill>
                  <a:srgbClr val="0070C0"/>
                </a:solidFill>
              </a:rPr>
              <a:t> Auditorium Ospedale Verduno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chemeClr val="tx2"/>
                </a:solidFill>
              </a:rPr>
              <a:t>Screening del CRC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b="1" dirty="0" err="1">
                <a:solidFill>
                  <a:schemeClr val="tx2"/>
                </a:solidFill>
              </a:rPr>
              <a:t>Età</a:t>
            </a:r>
            <a:r>
              <a:rPr b="1" dirty="0">
                <a:solidFill>
                  <a:schemeClr val="tx2"/>
                </a:solidFill>
              </a:rPr>
              <a:t> 50-74 anni</a:t>
            </a:r>
            <a:r>
              <a:rPr dirty="0">
                <a:solidFill>
                  <a:schemeClr val="tx2"/>
                </a:solidFill>
              </a:rPr>
              <a:t>: </a:t>
            </a:r>
            <a:r>
              <a:rPr sz="2800" dirty="0">
                <a:solidFill>
                  <a:schemeClr val="tx2"/>
                </a:solidFill>
              </a:rPr>
              <a:t>FIT biennale o </a:t>
            </a:r>
            <a:r>
              <a:rPr sz="2800" dirty="0" err="1">
                <a:solidFill>
                  <a:schemeClr val="tx2"/>
                </a:solidFill>
              </a:rPr>
              <a:t>colonscopia</a:t>
            </a:r>
            <a:r>
              <a:rPr sz="2800" dirty="0">
                <a:solidFill>
                  <a:schemeClr val="tx2"/>
                </a:solidFill>
              </a:rPr>
              <a:t> ogni 10 anni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b="1" dirty="0" err="1">
                <a:solidFill>
                  <a:schemeClr val="tx2"/>
                </a:solidFill>
              </a:rPr>
              <a:t>Familiarità</a:t>
            </a:r>
            <a:r>
              <a:rPr b="1" dirty="0">
                <a:solidFill>
                  <a:schemeClr val="tx2"/>
                </a:solidFill>
              </a:rPr>
              <a:t> CRC</a:t>
            </a:r>
            <a:r>
              <a:rPr dirty="0">
                <a:solidFill>
                  <a:schemeClr val="tx2"/>
                </a:solidFill>
              </a:rPr>
              <a:t>:</a:t>
            </a:r>
          </a:p>
          <a:p>
            <a:pPr marL="0" indent="0" fontAlgn="auto">
              <a:spcAft>
                <a:spcPts val="1200"/>
              </a:spcAft>
              <a:buFont typeface="Arial"/>
              <a:buNone/>
              <a:defRPr/>
            </a:pPr>
            <a:r>
              <a:rPr dirty="0">
                <a:solidFill>
                  <a:schemeClr val="tx2"/>
                </a:solidFill>
              </a:rPr>
              <a:t>- </a:t>
            </a:r>
            <a:r>
              <a:rPr sz="2800" dirty="0">
                <a:solidFill>
                  <a:schemeClr val="tx2"/>
                </a:solidFill>
              </a:rPr>
              <a:t>1 </a:t>
            </a:r>
            <a:r>
              <a:rPr sz="2800" dirty="0" err="1">
                <a:solidFill>
                  <a:schemeClr val="tx2"/>
                </a:solidFill>
              </a:rPr>
              <a:t>parente</a:t>
            </a:r>
            <a:r>
              <a:rPr sz="2800" dirty="0">
                <a:solidFill>
                  <a:schemeClr val="tx2"/>
                </a:solidFill>
              </a:rPr>
              <a:t> I</a:t>
            </a:r>
            <a:r>
              <a:rPr lang="it-IT" sz="2800" dirty="0">
                <a:solidFill>
                  <a:schemeClr val="tx2"/>
                </a:solidFill>
              </a:rPr>
              <a:t>°</a:t>
            </a:r>
            <a:r>
              <a:rPr sz="2800" dirty="0">
                <a:solidFill>
                  <a:schemeClr val="tx2"/>
                </a:solidFill>
              </a:rPr>
              <a:t> </a:t>
            </a:r>
            <a:r>
              <a:rPr sz="2800" dirty="0" err="1">
                <a:solidFill>
                  <a:schemeClr val="tx2"/>
                </a:solidFill>
              </a:rPr>
              <a:t>grado</a:t>
            </a:r>
            <a:r>
              <a:rPr sz="2800" dirty="0">
                <a:solidFill>
                  <a:schemeClr val="tx2"/>
                </a:solidFill>
              </a:rPr>
              <a:t> </a:t>
            </a:r>
            <a:r>
              <a:rPr lang="it-IT" sz="2800" dirty="0">
                <a:solidFill>
                  <a:schemeClr val="tx2"/>
                </a:solidFill>
              </a:rPr>
              <a:t>≤5</a:t>
            </a:r>
            <a:r>
              <a:rPr sz="2800" dirty="0">
                <a:solidFill>
                  <a:schemeClr val="tx2"/>
                </a:solidFill>
              </a:rPr>
              <a:t>0 anni o ≥2 </a:t>
            </a:r>
            <a:r>
              <a:rPr sz="2800" dirty="0" err="1">
                <a:solidFill>
                  <a:schemeClr val="tx2"/>
                </a:solidFill>
              </a:rPr>
              <a:t>parenti</a:t>
            </a:r>
            <a:r>
              <a:rPr sz="2800" dirty="0">
                <a:solidFill>
                  <a:schemeClr val="tx2"/>
                </a:solidFill>
              </a:rPr>
              <a:t> I</a:t>
            </a:r>
            <a:r>
              <a:rPr lang="it-IT" sz="2800" dirty="0">
                <a:solidFill>
                  <a:schemeClr val="tx2"/>
                </a:solidFill>
              </a:rPr>
              <a:t>°</a:t>
            </a:r>
            <a:r>
              <a:rPr sz="2800" dirty="0">
                <a:solidFill>
                  <a:schemeClr val="tx2"/>
                </a:solidFill>
              </a:rPr>
              <a:t> </a:t>
            </a:r>
            <a:r>
              <a:rPr sz="2800" dirty="0" err="1">
                <a:solidFill>
                  <a:schemeClr val="tx2"/>
                </a:solidFill>
              </a:rPr>
              <a:t>grado</a:t>
            </a:r>
            <a:r>
              <a:rPr sz="2800" dirty="0">
                <a:solidFill>
                  <a:schemeClr val="tx2"/>
                </a:solidFill>
              </a:rPr>
              <a:t>: </a:t>
            </a:r>
            <a:r>
              <a:rPr sz="2800" dirty="0" err="1">
                <a:solidFill>
                  <a:schemeClr val="tx2"/>
                </a:solidFill>
              </a:rPr>
              <a:t>colonscopia</a:t>
            </a:r>
            <a:r>
              <a:rPr sz="2800" dirty="0">
                <a:solidFill>
                  <a:schemeClr val="tx2"/>
                </a:solidFill>
              </a:rPr>
              <a:t> a </a:t>
            </a:r>
            <a:r>
              <a:rPr lang="it-IT" sz="2800" dirty="0">
                <a:solidFill>
                  <a:schemeClr val="tx2"/>
                </a:solidFill>
              </a:rPr>
              <a:t>partire dai </a:t>
            </a:r>
            <a:r>
              <a:rPr sz="2800" dirty="0">
                <a:solidFill>
                  <a:schemeClr val="tx2"/>
                </a:solidFill>
              </a:rPr>
              <a:t>40 anni, </a:t>
            </a:r>
            <a:r>
              <a:rPr sz="2800" b="1" u="sng" dirty="0">
                <a:solidFill>
                  <a:schemeClr val="tx2"/>
                </a:solidFill>
              </a:rPr>
              <a:t>ogni 5 anni</a:t>
            </a:r>
          </a:p>
          <a:p>
            <a:pPr marL="0" indent="0" fontAlgn="auto">
              <a:spcAft>
                <a:spcPts val="1200"/>
              </a:spcAft>
              <a:buFont typeface="Arial"/>
              <a:buNone/>
              <a:defRPr/>
            </a:pPr>
            <a:r>
              <a:rPr sz="2800" dirty="0">
                <a:solidFill>
                  <a:schemeClr val="tx2"/>
                </a:solidFill>
              </a:rPr>
              <a:t>- 1 </a:t>
            </a:r>
            <a:r>
              <a:rPr sz="2800" dirty="0" err="1">
                <a:solidFill>
                  <a:schemeClr val="tx2"/>
                </a:solidFill>
              </a:rPr>
              <a:t>parente</a:t>
            </a:r>
            <a:r>
              <a:rPr sz="2800" dirty="0">
                <a:solidFill>
                  <a:schemeClr val="tx2"/>
                </a:solidFill>
              </a:rPr>
              <a:t> I</a:t>
            </a:r>
            <a:r>
              <a:rPr lang="it-IT" sz="2800" dirty="0">
                <a:solidFill>
                  <a:schemeClr val="tx2"/>
                </a:solidFill>
              </a:rPr>
              <a:t>°</a:t>
            </a:r>
            <a:r>
              <a:rPr sz="2800" dirty="0">
                <a:solidFill>
                  <a:schemeClr val="tx2"/>
                </a:solidFill>
              </a:rPr>
              <a:t> </a:t>
            </a:r>
            <a:r>
              <a:rPr sz="2800" dirty="0" err="1">
                <a:solidFill>
                  <a:schemeClr val="tx2"/>
                </a:solidFill>
              </a:rPr>
              <a:t>grado</a:t>
            </a:r>
            <a:r>
              <a:rPr sz="2800" dirty="0">
                <a:solidFill>
                  <a:schemeClr val="tx2"/>
                </a:solidFill>
              </a:rPr>
              <a:t> &gt;</a:t>
            </a:r>
            <a:r>
              <a:rPr lang="it-IT" sz="2800" dirty="0">
                <a:solidFill>
                  <a:schemeClr val="tx2"/>
                </a:solidFill>
              </a:rPr>
              <a:t>5</a:t>
            </a:r>
            <a:r>
              <a:rPr sz="2800" dirty="0">
                <a:solidFill>
                  <a:schemeClr val="tx2"/>
                </a:solidFill>
              </a:rPr>
              <a:t>0 anni: come </a:t>
            </a:r>
            <a:r>
              <a:rPr sz="2800" dirty="0" err="1">
                <a:solidFill>
                  <a:schemeClr val="tx2"/>
                </a:solidFill>
              </a:rPr>
              <a:t>popolazione</a:t>
            </a:r>
            <a:r>
              <a:rPr sz="2800" dirty="0">
                <a:solidFill>
                  <a:schemeClr val="tx2"/>
                </a:solidFill>
              </a:rPr>
              <a:t> generale</a:t>
            </a:r>
            <a:r>
              <a:rPr lang="it-IT" sz="2800" dirty="0">
                <a:solidFill>
                  <a:schemeClr val="tx2"/>
                </a:solidFill>
              </a:rPr>
              <a:t>, </a:t>
            </a:r>
            <a:r>
              <a:rPr lang="it-IT" sz="2800" b="1" u="sng" dirty="0">
                <a:solidFill>
                  <a:schemeClr val="tx2"/>
                </a:solidFill>
              </a:rPr>
              <a:t>FIT ogni due anni o colonscopia ogni 10 anni</a:t>
            </a:r>
            <a:endParaRPr sz="2800" b="1" u="sng" dirty="0">
              <a:solidFill>
                <a:schemeClr val="tx2"/>
              </a:solidFill>
            </a:endParaRPr>
          </a:p>
        </p:txBody>
      </p:sp>
      <p:pic>
        <p:nvPicPr>
          <p:cNvPr id="24579" name="Picture 2" descr="Welcome | ES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2238" y="5592763"/>
            <a:ext cx="1176337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Indicazioni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Diagnostiche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457200" y="1833563"/>
            <a:ext cx="8558213" cy="3119437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it-IT" smtClean="0">
                <a:solidFill>
                  <a:schemeClr val="tx2"/>
                </a:solidFill>
              </a:rPr>
              <a:t>Rettorragia inspiegata</a:t>
            </a:r>
          </a:p>
          <a:p>
            <a:pPr>
              <a:spcAft>
                <a:spcPts val="1200"/>
              </a:spcAft>
            </a:pPr>
            <a:r>
              <a:rPr lang="it-IT" smtClean="0">
                <a:solidFill>
                  <a:schemeClr val="tx2"/>
                </a:solidFill>
              </a:rPr>
              <a:t>Cambiamenti dell'alvo con sintomi di allarme (calo ponderale, anemizzazione, subocclusione)</a:t>
            </a:r>
          </a:p>
          <a:p>
            <a:pPr>
              <a:spcAft>
                <a:spcPts val="1200"/>
              </a:spcAft>
            </a:pPr>
            <a:r>
              <a:rPr lang="it-IT" smtClean="0">
                <a:solidFill>
                  <a:schemeClr val="tx2"/>
                </a:solidFill>
              </a:rPr>
              <a:t>Dolore addominale persistente (&gt;50 anni)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Sorveglianza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 post-</a:t>
            </a: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polipectomia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6626" name="Picture 2" descr="Welcome | ES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2238" y="5592763"/>
            <a:ext cx="1176337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CasellaDiTesto 6"/>
          <p:cNvSpPr txBox="1">
            <a:spLocks noChangeArrowheads="1"/>
          </p:cNvSpPr>
          <p:nvPr/>
        </p:nvSpPr>
        <p:spPr bwMode="auto">
          <a:xfrm>
            <a:off x="23813" y="5711825"/>
            <a:ext cx="8294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4000">
                <a:solidFill>
                  <a:srgbClr val="FF0000"/>
                </a:solidFill>
                <a:latin typeface="Calibri" pitchFamily="34" charset="0"/>
              </a:rPr>
              <a:t>Pulizia intestinale: Boston Scale ≥ 6/9 </a:t>
            </a:r>
          </a:p>
        </p:txBody>
      </p:sp>
      <p:pic>
        <p:nvPicPr>
          <p:cNvPr id="26628" name="Immagin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1613" y="2001838"/>
            <a:ext cx="8740775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Immagin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1613" y="1628775"/>
            <a:ext cx="6100762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>
                <a:solidFill>
                  <a:schemeClr val="tx2">
                    <a:lumMod val="75000"/>
                  </a:schemeClr>
                </a:solidFill>
              </a:rPr>
              <a:t>Sorveglianza successiva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457200" y="1811338"/>
            <a:ext cx="8229600" cy="4525962"/>
          </a:xfrm>
        </p:spPr>
        <p:txBody>
          <a:bodyPr/>
          <a:lstStyle/>
          <a:p>
            <a:pPr>
              <a:spcAft>
                <a:spcPts val="2400"/>
              </a:spcAft>
            </a:pPr>
            <a:r>
              <a:rPr lang="it-IT" smtClean="0">
                <a:solidFill>
                  <a:schemeClr val="tx2"/>
                </a:solidFill>
              </a:rPr>
              <a:t>In assenza di polipi dopo i 3 anni: </a:t>
            </a:r>
            <a:r>
              <a:rPr lang="it-IT" u="sng" smtClean="0">
                <a:solidFill>
                  <a:schemeClr val="tx2"/>
                </a:solidFill>
              </a:rPr>
              <a:t>controllo a 5 anni</a:t>
            </a:r>
          </a:p>
          <a:p>
            <a:pPr>
              <a:spcAft>
                <a:spcPts val="2400"/>
              </a:spcAft>
            </a:pPr>
            <a:r>
              <a:rPr lang="it-IT" smtClean="0">
                <a:solidFill>
                  <a:schemeClr val="tx2"/>
                </a:solidFill>
              </a:rPr>
              <a:t>In assenza di polipi dopo i 5 anni: </a:t>
            </a:r>
            <a:r>
              <a:rPr lang="it-IT" u="sng" smtClean="0">
                <a:solidFill>
                  <a:schemeClr val="tx2"/>
                </a:solidFill>
              </a:rPr>
              <a:t>nessuna sorveglianza</a:t>
            </a:r>
          </a:p>
          <a:p>
            <a:pPr>
              <a:spcAft>
                <a:spcPts val="2400"/>
              </a:spcAft>
            </a:pPr>
            <a:endParaRPr lang="it-IT" u="sng" smtClean="0">
              <a:solidFill>
                <a:schemeClr val="tx2"/>
              </a:solidFill>
            </a:endParaRPr>
          </a:p>
        </p:txBody>
      </p:sp>
      <p:pic>
        <p:nvPicPr>
          <p:cNvPr id="27651" name="Picture 2" descr="Welcome | ES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2238" y="5592763"/>
            <a:ext cx="1176337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>
                <a:solidFill>
                  <a:schemeClr val="tx2">
                    <a:lumMod val="75000"/>
                  </a:schemeClr>
                </a:solidFill>
              </a:rPr>
              <a:t>Interruzione della </a:t>
            </a: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Sorveglianza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11338"/>
            <a:ext cx="8229600" cy="2779712"/>
          </a:xfrm>
        </p:spPr>
        <p:txBody>
          <a:bodyPr rtlCol="0">
            <a:noAutofit/>
          </a:bodyPr>
          <a:lstStyle/>
          <a:p>
            <a:pPr fontAlgn="auto">
              <a:spcAft>
                <a:spcPts val="2400"/>
              </a:spcAft>
              <a:buFont typeface="Arial"/>
              <a:buChar char="•"/>
              <a:defRPr/>
            </a:pPr>
            <a:r>
              <a:rPr lang="it-IT" u="sng" dirty="0">
                <a:solidFill>
                  <a:schemeClr val="tx2"/>
                </a:solidFill>
              </a:rPr>
              <a:t>80 anni o prima se l’aspettativa di vita è limitata dalla presenza di comorbilità</a:t>
            </a:r>
          </a:p>
          <a:p>
            <a:pPr marL="0" indent="0" fontAlgn="auto">
              <a:spcAft>
                <a:spcPts val="2400"/>
              </a:spcAft>
              <a:buFont typeface="Arial"/>
              <a:buNone/>
              <a:defRPr/>
            </a:pPr>
            <a:r>
              <a:rPr lang="it-IT" dirty="0">
                <a:solidFill>
                  <a:schemeClr val="tx2"/>
                </a:solidFill>
              </a:rPr>
              <a:t>Si riduce l’effettivo beneficio della prevenzione del CRC</a:t>
            </a:r>
          </a:p>
          <a:p>
            <a:pPr marL="0" indent="0" fontAlgn="auto">
              <a:spcAft>
                <a:spcPts val="2400"/>
              </a:spcAft>
              <a:buFont typeface="Arial"/>
              <a:buNone/>
              <a:defRPr/>
            </a:pPr>
            <a:r>
              <a:rPr lang="it-IT" dirty="0">
                <a:solidFill>
                  <a:schemeClr val="tx2"/>
                </a:solidFill>
              </a:rPr>
              <a:t>Aumento complicanze</a:t>
            </a:r>
          </a:p>
        </p:txBody>
      </p:sp>
      <p:pic>
        <p:nvPicPr>
          <p:cNvPr id="28675" name="Picture 2" descr="Welcome | ES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2238" y="5592763"/>
            <a:ext cx="1176337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>
                <a:solidFill>
                  <a:schemeClr val="tx2">
                    <a:lumMod val="75000"/>
                  </a:schemeClr>
                </a:solidFill>
              </a:rPr>
              <a:t>IBD e </a:t>
            </a:r>
            <a:r>
              <a:rPr lang="it-IT" dirty="0">
                <a:solidFill>
                  <a:schemeClr val="tx2">
                    <a:lumMod val="75000"/>
                  </a:schemeClr>
                </a:solidFill>
              </a:rPr>
              <a:t>malattia diverticolare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438" y="1620838"/>
            <a:ext cx="8747125" cy="391477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b="1" dirty="0">
                <a:solidFill>
                  <a:schemeClr val="tx2"/>
                </a:solidFill>
              </a:rPr>
              <a:t>IBD</a:t>
            </a:r>
            <a:r>
              <a:rPr dirty="0">
                <a:solidFill>
                  <a:schemeClr val="tx2"/>
                </a:solidFill>
              </a:rPr>
              <a:t>: </a:t>
            </a:r>
            <a:r>
              <a:rPr dirty="0" err="1">
                <a:solidFill>
                  <a:schemeClr val="tx2"/>
                </a:solidFill>
              </a:rPr>
              <a:t>Pancolite</a:t>
            </a:r>
            <a:r>
              <a:rPr dirty="0">
                <a:solidFill>
                  <a:schemeClr val="tx2"/>
                </a:solidFill>
              </a:rPr>
              <a:t> &gt;8</a:t>
            </a:r>
            <a:r>
              <a:rPr lang="it-IT" dirty="0">
                <a:solidFill>
                  <a:schemeClr val="tx2"/>
                </a:solidFill>
              </a:rPr>
              <a:t>-10</a:t>
            </a:r>
            <a:r>
              <a:rPr dirty="0">
                <a:solidFill>
                  <a:schemeClr val="tx2"/>
                </a:solidFill>
              </a:rPr>
              <a:t> anni</a:t>
            </a:r>
            <a:r>
              <a:rPr lang="it-IT" dirty="0">
                <a:solidFill>
                  <a:schemeClr val="tx2"/>
                </a:solidFill>
              </a:rPr>
              <a:t> di malattia per la sorveglianza CCR</a:t>
            </a:r>
            <a:endParaRPr dirty="0">
              <a:solidFill>
                <a:schemeClr val="tx2"/>
              </a:solidFill>
            </a:endParaRPr>
          </a:p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b="1" dirty="0">
                <a:solidFill>
                  <a:schemeClr val="tx2"/>
                </a:solidFill>
              </a:rPr>
              <a:t>Dopo </a:t>
            </a:r>
            <a:r>
              <a:rPr b="1" dirty="0" err="1">
                <a:solidFill>
                  <a:schemeClr val="tx2"/>
                </a:solidFill>
              </a:rPr>
              <a:t>diverticolite</a:t>
            </a:r>
            <a:r>
              <a:rPr b="1" dirty="0">
                <a:solidFill>
                  <a:schemeClr val="tx2"/>
                </a:solidFill>
              </a:rPr>
              <a:t> acuta</a:t>
            </a:r>
            <a:r>
              <a:rPr dirty="0">
                <a:solidFill>
                  <a:schemeClr val="tx2"/>
                </a:solidFill>
              </a:rPr>
              <a:t>: </a:t>
            </a:r>
            <a:r>
              <a:rPr dirty="0" err="1">
                <a:solidFill>
                  <a:schemeClr val="tx2"/>
                </a:solidFill>
              </a:rPr>
              <a:t>colonscopia</a:t>
            </a:r>
            <a:r>
              <a:rPr lang="it-IT" dirty="0">
                <a:solidFill>
                  <a:schemeClr val="tx2"/>
                </a:solidFill>
              </a:rPr>
              <a:t> 6-8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dirty="0" err="1">
                <a:solidFill>
                  <a:schemeClr val="tx2"/>
                </a:solidFill>
              </a:rPr>
              <a:t>settimane</a:t>
            </a:r>
            <a:r>
              <a:rPr dirty="0">
                <a:solidFill>
                  <a:schemeClr val="tx2"/>
                </a:solidFill>
              </a:rPr>
              <a:t> dopo</a:t>
            </a:r>
            <a:r>
              <a:rPr lang="it-IT" dirty="0">
                <a:solidFill>
                  <a:schemeClr val="tx2"/>
                </a:solidFill>
              </a:rPr>
              <a:t> l’episodio acuto (prima diagnosi)</a:t>
            </a:r>
          </a:p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lang="it-IT" b="1" dirty="0">
                <a:solidFill>
                  <a:schemeClr val="tx2"/>
                </a:solidFill>
              </a:rPr>
              <a:t>SUDD (</a:t>
            </a:r>
            <a:r>
              <a:rPr lang="it-IT" dirty="0" err="1">
                <a:solidFill>
                  <a:schemeClr val="tx2"/>
                </a:solidFill>
              </a:rPr>
              <a:t>Symptomatic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Uncomplicated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Diverticular</a:t>
            </a:r>
            <a:r>
              <a:rPr lang="it-IT" dirty="0">
                <a:solidFill>
                  <a:schemeClr val="tx2"/>
                </a:solidFill>
              </a:rPr>
              <a:t> </a:t>
            </a:r>
            <a:r>
              <a:rPr lang="it-IT" dirty="0" err="1">
                <a:solidFill>
                  <a:schemeClr val="tx2"/>
                </a:solidFill>
              </a:rPr>
              <a:t>Disease</a:t>
            </a:r>
            <a:r>
              <a:rPr lang="it-IT" dirty="0">
                <a:solidFill>
                  <a:schemeClr val="tx2"/>
                </a:solidFill>
              </a:rPr>
              <a:t>): Colonscopia se sintomi atipici o segni di allarme (es. subocclusione, </a:t>
            </a:r>
            <a:r>
              <a:rPr lang="it-IT" dirty="0" err="1">
                <a:solidFill>
                  <a:schemeClr val="tx2"/>
                </a:solidFill>
              </a:rPr>
              <a:t>rettoragia</a:t>
            </a:r>
            <a:r>
              <a:rPr lang="it-IT" dirty="0">
                <a:solidFill>
                  <a:schemeClr val="tx2"/>
                </a:solidFill>
              </a:rPr>
              <a:t>)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>
                <a:solidFill>
                  <a:schemeClr val="tx2">
                    <a:lumMod val="75000"/>
                  </a:schemeClr>
                </a:solidFill>
              </a:rPr>
              <a:t>Quando la </a:t>
            </a: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colonscopia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 non è </a:t>
            </a: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indicata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>
          <a:xfrm>
            <a:off x="457200" y="1908175"/>
            <a:ext cx="8229600" cy="2903538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it-IT" sz="2800" smtClean="0">
                <a:solidFill>
                  <a:schemeClr val="tx2"/>
                </a:solidFill>
              </a:rPr>
              <a:t>Soggetti &lt;50 anni senza familiarità o sintomi</a:t>
            </a:r>
          </a:p>
          <a:p>
            <a:pPr>
              <a:spcAft>
                <a:spcPts val="1200"/>
              </a:spcAft>
            </a:pPr>
            <a:r>
              <a:rPr lang="it-IT" sz="2800" smtClean="0">
                <a:solidFill>
                  <a:schemeClr val="tx2"/>
                </a:solidFill>
              </a:rPr>
              <a:t>SUDD stabile senza segni d’allarme</a:t>
            </a:r>
          </a:p>
          <a:p>
            <a:pPr>
              <a:spcAft>
                <a:spcPts val="1200"/>
              </a:spcAft>
            </a:pPr>
            <a:r>
              <a:rPr lang="it-IT" sz="2800" smtClean="0">
                <a:solidFill>
                  <a:schemeClr val="tx2"/>
                </a:solidFill>
              </a:rPr>
              <a:t>Colite microscopica già diagnosticata</a:t>
            </a:r>
          </a:p>
          <a:p>
            <a:pPr>
              <a:spcAft>
                <a:spcPts val="1200"/>
              </a:spcAft>
            </a:pPr>
            <a:r>
              <a:rPr lang="it-IT" sz="2800" smtClean="0">
                <a:solidFill>
                  <a:schemeClr val="tx2"/>
                </a:solidFill>
              </a:rPr>
              <a:t>IBS senza segni di rischio</a:t>
            </a:r>
          </a:p>
          <a:p>
            <a:pPr>
              <a:spcAft>
                <a:spcPts val="1200"/>
              </a:spcAft>
            </a:pPr>
            <a:r>
              <a:rPr lang="it-IT" sz="2800" smtClean="0">
                <a:solidFill>
                  <a:schemeClr val="tx2"/>
                </a:solidFill>
              </a:rPr>
              <a:t>Per intervalli di sorveglianza post-polipectomia diversi da quelli suggeriti dalla letteratura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150" y="274638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>
                <a:solidFill>
                  <a:schemeClr val="tx2">
                    <a:lumMod val="75000"/>
                  </a:schemeClr>
                </a:solidFill>
              </a:rPr>
              <a:t>RAO (</a:t>
            </a:r>
            <a:r>
              <a:rPr lang="it-IT" dirty="0">
                <a:solidFill>
                  <a:schemeClr val="tx2">
                    <a:lumMod val="75000"/>
                  </a:schemeClr>
                </a:solidFill>
              </a:rPr>
              <a:t>Raggruppamenti di Attesa Omogenei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457200" y="2092325"/>
            <a:ext cx="8229600" cy="2981325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it-IT" smtClean="0">
                <a:solidFill>
                  <a:schemeClr val="tx2"/>
                </a:solidFill>
              </a:rPr>
              <a:t>U – Urgente: 72h (non previsto per prestazioni gastroenterologiche)</a:t>
            </a:r>
          </a:p>
          <a:p>
            <a:pPr>
              <a:spcAft>
                <a:spcPts val="1200"/>
              </a:spcAft>
            </a:pPr>
            <a:r>
              <a:rPr lang="it-IT" smtClean="0">
                <a:solidFill>
                  <a:schemeClr val="tx2"/>
                </a:solidFill>
              </a:rPr>
              <a:t>B – Breve: 10 giorni</a:t>
            </a:r>
          </a:p>
          <a:p>
            <a:pPr>
              <a:spcAft>
                <a:spcPts val="1200"/>
              </a:spcAft>
            </a:pPr>
            <a:r>
              <a:rPr lang="it-IT" smtClean="0">
                <a:solidFill>
                  <a:schemeClr val="tx2"/>
                </a:solidFill>
              </a:rPr>
              <a:t>D – Differibile: 30 giorni</a:t>
            </a:r>
          </a:p>
          <a:p>
            <a:pPr>
              <a:spcAft>
                <a:spcPts val="1200"/>
              </a:spcAft>
            </a:pPr>
            <a:r>
              <a:rPr lang="it-IT" smtClean="0">
                <a:solidFill>
                  <a:schemeClr val="tx2"/>
                </a:solidFill>
              </a:rPr>
              <a:t>P – Programmabile: entro 180 giorni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381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>
                <a:solidFill>
                  <a:srgbClr val="FF0000"/>
                </a:solidFill>
              </a:rPr>
              <a:t>RAO </a:t>
            </a:r>
            <a:r>
              <a:rPr sz="3600" dirty="0">
                <a:solidFill>
                  <a:srgbClr val="FF0000"/>
                </a:solidFill>
              </a:rPr>
              <a:t>(</a:t>
            </a:r>
            <a:r>
              <a:rPr lang="it-IT" sz="3600" dirty="0">
                <a:solidFill>
                  <a:srgbClr val="FF0000"/>
                </a:solidFill>
              </a:rPr>
              <a:t>Raggruppamenti di Attesa Omogenei</a:t>
            </a:r>
            <a:r>
              <a:rPr sz="3600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33794" name="Immagin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9563" y="993775"/>
            <a:ext cx="862171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Immagin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363" y="4329113"/>
            <a:ext cx="86772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tangolo 2">
            <a:extLst>
              <a:ext uri="{FF2B5EF4-FFF2-40B4-BE49-F238E27FC236}"/>
            </a:extLst>
          </p:cNvPr>
          <p:cNvSpPr/>
          <p:nvPr/>
        </p:nvSpPr>
        <p:spPr>
          <a:xfrm>
            <a:off x="282575" y="2811463"/>
            <a:ext cx="8648700" cy="1439862"/>
          </a:xfrm>
          <a:prstGeom prst="rect">
            <a:avLst/>
          </a:prstGeom>
          <a:noFill/>
          <a:ln w="698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6" name="Rettangolo 5">
            <a:extLst>
              <a:ext uri="{FF2B5EF4-FFF2-40B4-BE49-F238E27FC236}"/>
            </a:extLst>
          </p:cNvPr>
          <p:cNvSpPr/>
          <p:nvPr/>
        </p:nvSpPr>
        <p:spPr>
          <a:xfrm>
            <a:off x="276225" y="4340225"/>
            <a:ext cx="8650288" cy="2449513"/>
          </a:xfrm>
          <a:prstGeom prst="rect">
            <a:avLst/>
          </a:prstGeom>
          <a:noFill/>
          <a:ln w="698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150" y="3810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>
                <a:solidFill>
                  <a:srgbClr val="FF0000"/>
                </a:solidFill>
              </a:rPr>
              <a:t>RAO </a:t>
            </a:r>
            <a:r>
              <a:rPr sz="3600" dirty="0">
                <a:solidFill>
                  <a:srgbClr val="FF0000"/>
                </a:solidFill>
              </a:rPr>
              <a:t>(</a:t>
            </a:r>
            <a:r>
              <a:rPr lang="it-IT" sz="3600" dirty="0">
                <a:solidFill>
                  <a:srgbClr val="FF0000"/>
                </a:solidFill>
              </a:rPr>
              <a:t>Raggruppamenti di Attesa Omogenei</a:t>
            </a:r>
            <a:r>
              <a:rPr sz="3600" dirty="0">
                <a:solidFill>
                  <a:srgbClr val="FF0000"/>
                </a:solidFill>
              </a:rPr>
              <a:t>)</a:t>
            </a:r>
          </a:p>
        </p:txBody>
      </p:sp>
      <p:pic>
        <p:nvPicPr>
          <p:cNvPr id="34818" name="Immagine 6"/>
          <p:cNvPicPr>
            <a:picLocks noChangeAspect="1"/>
          </p:cNvPicPr>
          <p:nvPr/>
        </p:nvPicPr>
        <p:blipFill>
          <a:blip r:embed="rId2"/>
          <a:srcRect b="53825"/>
          <a:stretch>
            <a:fillRect/>
          </a:stretch>
        </p:blipFill>
        <p:spPr bwMode="auto">
          <a:xfrm>
            <a:off x="173038" y="1047750"/>
            <a:ext cx="8709025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Immagin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3038" y="5292725"/>
            <a:ext cx="870902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Immagin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2238" y="2636838"/>
            <a:ext cx="8789987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>
            <a:extLst>
              <a:ext uri="{FF2B5EF4-FFF2-40B4-BE49-F238E27FC236}"/>
            </a:extLst>
          </p:cNvPr>
          <p:cNvSpPr/>
          <p:nvPr/>
        </p:nvSpPr>
        <p:spPr>
          <a:xfrm>
            <a:off x="206375" y="5283200"/>
            <a:ext cx="8650288" cy="933450"/>
          </a:xfrm>
          <a:prstGeom prst="rect">
            <a:avLst/>
          </a:prstGeom>
          <a:noFill/>
          <a:ln w="698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  <p:sp>
        <p:nvSpPr>
          <p:cNvPr id="10" name="Rettangolo 9">
            <a:extLst>
              <a:ext uri="{FF2B5EF4-FFF2-40B4-BE49-F238E27FC236}"/>
            </a:extLst>
          </p:cNvPr>
          <p:cNvSpPr/>
          <p:nvPr/>
        </p:nvSpPr>
        <p:spPr>
          <a:xfrm>
            <a:off x="173038" y="2595563"/>
            <a:ext cx="8688387" cy="2544762"/>
          </a:xfrm>
          <a:prstGeom prst="rect">
            <a:avLst/>
          </a:prstGeom>
          <a:noFill/>
          <a:ln w="6985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66900"/>
            <a:ext cx="8229600" cy="3197225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lang="it-IT" dirty="0">
                <a:solidFill>
                  <a:schemeClr val="tx2"/>
                </a:solidFill>
              </a:rPr>
              <a:t>3</a:t>
            </a:r>
            <a:r>
              <a:rPr dirty="0">
                <a:solidFill>
                  <a:schemeClr val="tx2"/>
                </a:solidFill>
              </a:rPr>
              <a:t> </a:t>
            </a:r>
            <a:r>
              <a:rPr lang="it-IT" dirty="0">
                <a:solidFill>
                  <a:schemeClr val="tx2"/>
                </a:solidFill>
              </a:rPr>
              <a:t>sale endoscopiche: 2/3 al mattino e 1 al pomeriggio</a:t>
            </a:r>
          </a:p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lang="it-IT" dirty="0">
                <a:solidFill>
                  <a:schemeClr val="tx2"/>
                </a:solidFill>
              </a:rPr>
              <a:t>2 sedute settimanali di ERCP in sala operatoria</a:t>
            </a:r>
          </a:p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lang="it-IT" dirty="0">
                <a:solidFill>
                  <a:schemeClr val="tx2"/>
                </a:solidFill>
              </a:rPr>
              <a:t>1-2 ambulatori al giorno di visite Gel</a:t>
            </a:r>
          </a:p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lang="it-IT" dirty="0" err="1">
                <a:solidFill>
                  <a:schemeClr val="tx2"/>
                </a:solidFill>
              </a:rPr>
              <a:t>Elastografia</a:t>
            </a:r>
            <a:r>
              <a:rPr lang="it-IT" dirty="0">
                <a:solidFill>
                  <a:schemeClr val="tx2"/>
                </a:solidFill>
              </a:rPr>
              <a:t> epatica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dirty="0">
              <a:solidFill>
                <a:schemeClr val="tx2"/>
              </a:solidFill>
            </a:endParaRPr>
          </a:p>
        </p:txBody>
      </p:sp>
      <p:sp>
        <p:nvSpPr>
          <p:cNvPr id="15362" name="Title 1"/>
          <p:cNvSpPr txBox="1">
            <a:spLocks/>
          </p:cNvSpPr>
          <p:nvPr/>
        </p:nvSpPr>
        <p:spPr bwMode="auto">
          <a:xfrm>
            <a:off x="587375" y="373063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4400">
                <a:solidFill>
                  <a:srgbClr val="002060"/>
                </a:solidFill>
                <a:latin typeface="Calibri" pitchFamily="34" charset="0"/>
              </a:rPr>
              <a:t>S.C. Gastroenterologia Verduno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Ruolo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 del MMG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9250" y="1830388"/>
            <a:ext cx="8666163" cy="4225925"/>
          </a:xfrm>
        </p:spPr>
        <p:txBody>
          <a:bodyPr rtlCol="0">
            <a:noAutofit/>
          </a:bodyPr>
          <a:lstStyle/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</a:rPr>
              <a:t>Aderenza della sorveglianza post-</a:t>
            </a:r>
            <a:r>
              <a:rPr lang="it-IT" sz="2800" dirty="0" err="1">
                <a:solidFill>
                  <a:schemeClr val="accent1">
                    <a:lumMod val="75000"/>
                  </a:schemeClr>
                </a:solidFill>
              </a:rPr>
              <a:t>polipectomia</a:t>
            </a:r>
            <a:r>
              <a:rPr lang="it-IT" sz="2800" dirty="0">
                <a:solidFill>
                  <a:schemeClr val="accent1">
                    <a:lumMod val="75000"/>
                  </a:schemeClr>
                </a:solidFill>
              </a:rPr>
              <a:t> alle linee guida</a:t>
            </a:r>
          </a:p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sz="2800" dirty="0">
                <a:solidFill>
                  <a:schemeClr val="accent1">
                    <a:lumMod val="75000"/>
                  </a:schemeClr>
                </a:solidFill>
              </a:rPr>
              <a:t>Conoscere </a:t>
            </a:r>
            <a:r>
              <a:rPr sz="2800" dirty="0" err="1">
                <a:solidFill>
                  <a:schemeClr val="accent1">
                    <a:lumMod val="75000"/>
                  </a:schemeClr>
                </a:solidFill>
              </a:rPr>
              <a:t>soglie</a:t>
            </a:r>
            <a:r>
              <a:rPr sz="2800" dirty="0">
                <a:solidFill>
                  <a:schemeClr val="accent1">
                    <a:lumMod val="75000"/>
                  </a:schemeClr>
                </a:solidFill>
              </a:rPr>
              <a:t> di </a:t>
            </a:r>
            <a:r>
              <a:rPr sz="2800" dirty="0" err="1">
                <a:solidFill>
                  <a:schemeClr val="accent1">
                    <a:lumMod val="75000"/>
                  </a:schemeClr>
                </a:solidFill>
              </a:rPr>
              <a:t>età</a:t>
            </a:r>
            <a:r>
              <a:rPr sz="2800" dirty="0">
                <a:solidFill>
                  <a:schemeClr val="accent1">
                    <a:lumMod val="75000"/>
                  </a:schemeClr>
                </a:solidFill>
              </a:rPr>
              <a:t> e </a:t>
            </a:r>
            <a:r>
              <a:rPr sz="2800" dirty="0" err="1">
                <a:solidFill>
                  <a:schemeClr val="accent1">
                    <a:lumMod val="75000"/>
                  </a:schemeClr>
                </a:solidFill>
              </a:rPr>
              <a:t>familiarità</a:t>
            </a:r>
            <a:endParaRPr sz="2800" dirty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sz="2800" dirty="0" err="1">
                <a:solidFill>
                  <a:schemeClr val="accent1">
                    <a:lumMod val="75000"/>
                  </a:schemeClr>
                </a:solidFill>
              </a:rPr>
              <a:t>Promuovere</a:t>
            </a:r>
            <a:r>
              <a:rPr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2800" dirty="0">
                <a:solidFill>
                  <a:schemeClr val="accent1">
                    <a:lumMod val="75000"/>
                  </a:schemeClr>
                </a:solidFill>
              </a:rPr>
              <a:t>l’adesione allo screening regionale</a:t>
            </a:r>
          </a:p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lang="it-IT" sz="2800" dirty="0">
                <a:solidFill>
                  <a:schemeClr val="accent1">
                    <a:lumMod val="75000"/>
                  </a:schemeClr>
                </a:solidFill>
              </a:rPr>
              <a:t>Usare correttamente le classi RAO</a:t>
            </a:r>
            <a:endParaRPr sz="2800" dirty="0">
              <a:solidFill>
                <a:schemeClr val="accent1">
                  <a:lumMod val="75000"/>
                </a:schemeClr>
              </a:solidFill>
            </a:endParaRPr>
          </a:p>
          <a:p>
            <a:pPr fontAlgn="auto">
              <a:spcAft>
                <a:spcPts val="1200"/>
              </a:spcAft>
              <a:buFont typeface="Arial"/>
              <a:buChar char="•"/>
              <a:defRPr/>
            </a:pPr>
            <a:r>
              <a:rPr lang="it-IT" sz="2800" u="sng" dirty="0">
                <a:solidFill>
                  <a:schemeClr val="accent1">
                    <a:lumMod val="75000"/>
                  </a:schemeClr>
                </a:solidFill>
              </a:rPr>
              <a:t>Confronto con lo specialista nei casi dubbi </a:t>
            </a:r>
            <a:r>
              <a:rPr lang="it-IT" sz="2800" dirty="0">
                <a:solidFill>
                  <a:schemeClr val="accent1">
                    <a:lumMod val="75000"/>
                  </a:schemeClr>
                </a:solidFill>
              </a:rPr>
              <a:t>(telefonata, mail)</a:t>
            </a:r>
            <a:endParaRPr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388938" y="274638"/>
            <a:ext cx="8229600" cy="1143000"/>
          </a:xfrm>
        </p:spPr>
        <p:txBody>
          <a:bodyPr/>
          <a:lstStyle/>
          <a:p>
            <a:r>
              <a:rPr lang="it-IT" smtClean="0">
                <a:solidFill>
                  <a:schemeClr val="tx2"/>
                </a:solidFill>
              </a:rPr>
              <a:t>Fonti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1"/>
                </a:solidFill>
              </a:rPr>
              <a:t>Endoscopic management of Lynch syndrome and of familial risk of colorectal cancer: (ESGE) Guideline. </a:t>
            </a:r>
            <a:r>
              <a:rPr lang="it-IT" smtClean="0">
                <a:solidFill>
                  <a:schemeClr val="accent1"/>
                </a:solidFill>
              </a:rPr>
              <a:t>2019</a:t>
            </a:r>
          </a:p>
          <a:p>
            <a:r>
              <a:rPr lang="it-IT" smtClean="0">
                <a:solidFill>
                  <a:schemeClr val="accent1"/>
                </a:solidFill>
              </a:rPr>
              <a:t>Post-polypectomy colonoscopy surveillance: (ESGE) Guideline– Update 2020</a:t>
            </a:r>
          </a:p>
          <a:p>
            <a:r>
              <a:rPr lang="it-IT" smtClean="0">
                <a:solidFill>
                  <a:schemeClr val="accent1"/>
                </a:solidFill>
              </a:rPr>
              <a:t>Regione Piemonte – Tabelle RAO (2019)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Content Placeholder 2"/>
          <p:cNvSpPr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it-IT" sz="3200">
                <a:solidFill>
                  <a:srgbClr val="2747E5"/>
                </a:solidFill>
                <a:latin typeface="Calibri" pitchFamily="34" charset="0"/>
              </a:rPr>
              <a:t>Telefono sala medici (01721408116-8117)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it-IT" sz="3200">
                <a:solidFill>
                  <a:srgbClr val="2747E5"/>
                </a:solidFill>
                <a:latin typeface="Calibri" pitchFamily="34" charset="0"/>
              </a:rPr>
              <a:t>Mail: </a:t>
            </a:r>
            <a:r>
              <a:rPr lang="it-IT" sz="3200">
                <a:solidFill>
                  <a:srgbClr val="2747E5"/>
                </a:solidFill>
                <a:latin typeface="Calibri" pitchFamily="34" charset="0"/>
                <a:hlinkClick r:id="rId2"/>
              </a:rPr>
              <a:t>gastroenterologia@aslcn2.it</a:t>
            </a:r>
            <a:endParaRPr lang="it-IT" sz="3200">
              <a:solidFill>
                <a:srgbClr val="2747E5"/>
              </a:solidFill>
              <a:latin typeface="Calibri" pitchFamily="34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it-IT" sz="3200">
                <a:solidFill>
                  <a:srgbClr val="2747E5"/>
                </a:solidFill>
                <a:latin typeface="Calibri" pitchFamily="34" charset="0"/>
              </a:rPr>
              <a:t>La Terra: 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it-IT" sz="3200">
                <a:solidFill>
                  <a:srgbClr val="2747E5"/>
                </a:solidFill>
                <a:latin typeface="Calibri" pitchFamily="34" charset="0"/>
              </a:rPr>
              <a:t>	- malaterra@aslcn2.it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it-IT" sz="3200">
                <a:solidFill>
                  <a:srgbClr val="2747E5"/>
                </a:solidFill>
                <a:latin typeface="Calibri" pitchFamily="34" charset="0"/>
              </a:rPr>
              <a:t>    - Dect 01721404860</a:t>
            </a:r>
          </a:p>
        </p:txBody>
      </p:sp>
      <p:sp>
        <p:nvSpPr>
          <p:cNvPr id="38917" name="Title 1"/>
          <p:cNvSpPr>
            <a:spLocks/>
          </p:cNvSpPr>
          <p:nvPr/>
        </p:nvSpPr>
        <p:spPr bwMode="auto">
          <a:xfrm>
            <a:off x="388938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4400">
                <a:solidFill>
                  <a:schemeClr val="tx2"/>
                </a:solidFill>
                <a:latin typeface="Calibri" pitchFamily="34" charset="0"/>
              </a:rPr>
              <a:t>Contatti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ontent Placeholder 2"/>
          <p:cNvSpPr>
            <a:spLocks noGrp="1"/>
          </p:cNvSpPr>
          <p:nvPr>
            <p:ph idx="1"/>
          </p:nvPr>
        </p:nvSpPr>
        <p:spPr>
          <a:xfrm>
            <a:off x="327025" y="2043113"/>
            <a:ext cx="8561388" cy="3040062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it-IT" smtClean="0">
                <a:solidFill>
                  <a:schemeClr val="tx2"/>
                </a:solidFill>
              </a:rPr>
              <a:t>Da 7/2024 estesa l’attività di </a:t>
            </a:r>
            <a:r>
              <a:rPr lang="it-IT" smtClean="0">
                <a:solidFill>
                  <a:srgbClr val="FF0000"/>
                </a:solidFill>
              </a:rPr>
              <a:t>pronta disponibilità endoscopica </a:t>
            </a:r>
            <a:r>
              <a:rPr lang="it-IT" smtClean="0">
                <a:solidFill>
                  <a:schemeClr val="tx2"/>
                </a:solidFill>
              </a:rPr>
              <a:t>a 24h/24 e 7/7 giorni</a:t>
            </a:r>
          </a:p>
          <a:p>
            <a:r>
              <a:rPr lang="it-IT" smtClean="0">
                <a:solidFill>
                  <a:schemeClr val="tx2"/>
                </a:solidFill>
              </a:rPr>
              <a:t>Da novembre 2024 attivato anche il servizio di </a:t>
            </a:r>
            <a:r>
              <a:rPr lang="it-IT" smtClean="0">
                <a:solidFill>
                  <a:srgbClr val="FF0000"/>
                </a:solidFill>
              </a:rPr>
              <a:t>Ecoendoscopia</a:t>
            </a:r>
          </a:p>
          <a:p>
            <a:endParaRPr lang="it-IT" smtClean="0">
              <a:solidFill>
                <a:schemeClr val="tx2"/>
              </a:solidFill>
            </a:endParaRPr>
          </a:p>
        </p:txBody>
      </p:sp>
      <p:sp>
        <p:nvSpPr>
          <p:cNvPr id="16386" name="Title 1"/>
          <p:cNvSpPr txBox="1">
            <a:spLocks/>
          </p:cNvSpPr>
          <p:nvPr/>
        </p:nvSpPr>
        <p:spPr bwMode="auto">
          <a:xfrm>
            <a:off x="587375" y="373063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4400">
                <a:solidFill>
                  <a:srgbClr val="002060"/>
                </a:solidFill>
                <a:latin typeface="Calibri" pitchFamily="34" charset="0"/>
              </a:rPr>
              <a:t>S.C. Gastroenterologia Verduno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 txBox="1">
            <a:spLocks/>
          </p:cNvSpPr>
          <p:nvPr/>
        </p:nvSpPr>
        <p:spPr bwMode="auto">
          <a:xfrm>
            <a:off x="587375" y="373063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4400">
                <a:solidFill>
                  <a:srgbClr val="002060"/>
                </a:solidFill>
                <a:latin typeface="Calibri" pitchFamily="34" charset="0"/>
              </a:rPr>
              <a:t>S.C. Gastroenterologia Verduno </a:t>
            </a:r>
          </a:p>
        </p:txBody>
      </p:sp>
      <p:graphicFrame>
        <p:nvGraphicFramePr>
          <p:cNvPr id="5" name="Segnaposto contenuto 4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59773" y="1736980"/>
          <a:ext cx="8856408" cy="25400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068">
                  <a:extLst>
                    <a:ext uri="{9D8B030D-6E8A-4147-A177-3AD203B41FA5}"/>
                  </a:extLst>
                </a:gridCol>
                <a:gridCol w="1476068">
                  <a:extLst>
                    <a:ext uri="{9D8B030D-6E8A-4147-A177-3AD203B41FA5}"/>
                  </a:extLst>
                </a:gridCol>
                <a:gridCol w="1476068">
                  <a:extLst>
                    <a:ext uri="{9D8B030D-6E8A-4147-A177-3AD203B41FA5}"/>
                  </a:extLst>
                </a:gridCol>
                <a:gridCol w="1476068">
                  <a:extLst>
                    <a:ext uri="{9D8B030D-6E8A-4147-A177-3AD203B41FA5}"/>
                  </a:extLst>
                </a:gridCol>
                <a:gridCol w="1476068">
                  <a:extLst>
                    <a:ext uri="{9D8B030D-6E8A-4147-A177-3AD203B41FA5}"/>
                  </a:extLst>
                </a:gridCol>
                <a:gridCol w="1476068">
                  <a:extLst>
                    <a:ext uri="{9D8B030D-6E8A-4147-A177-3AD203B41FA5}"/>
                  </a:extLst>
                </a:gridCol>
              </a:tblGrid>
              <a:tr h="486681">
                <a:tc gridSpan="6">
                  <a:txBody>
                    <a:bodyPr/>
                    <a:lstStyle/>
                    <a:p>
                      <a:r>
                        <a:rPr lang="it-IT" dirty="0"/>
                        <a:t>Anno 2024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1566690">
                <a:tc>
                  <a:txBody>
                    <a:bodyPr/>
                    <a:lstStyle/>
                    <a:p>
                      <a:r>
                        <a:rPr lang="it-IT" dirty="0"/>
                        <a:t>Prestazione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N° prestazioni ambulatoriali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Popolazione Residente</a:t>
                      </a: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N°prestazioni</a:t>
                      </a:r>
                      <a:r>
                        <a:rPr lang="it-IT" dirty="0"/>
                        <a:t> per mille abitanti ASL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N°prestazioni</a:t>
                      </a:r>
                      <a:r>
                        <a:rPr lang="it-IT" dirty="0"/>
                        <a:t> per mille abitanti Regione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Scostamento ASL vs Regione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486681">
                <a:tc>
                  <a:txBody>
                    <a:bodyPr/>
                    <a:lstStyle/>
                    <a:p>
                      <a:r>
                        <a:rPr lang="it-IT" b="1" dirty="0"/>
                        <a:t>Colonscopia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3089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169.270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highlight>
                            <a:srgbClr val="FFFF00"/>
                          </a:highlight>
                        </a:rPr>
                        <a:t>18,25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highlight>
                            <a:srgbClr val="00FF00"/>
                          </a:highlight>
                        </a:rPr>
                        <a:t>10,84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highlight>
                            <a:srgbClr val="FFFF00"/>
                          </a:highlight>
                        </a:rPr>
                        <a:t>7,4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7411" name="Content Placeholder 2"/>
          <p:cNvSpPr txBox="1">
            <a:spLocks/>
          </p:cNvSpPr>
          <p:nvPr/>
        </p:nvSpPr>
        <p:spPr bwMode="auto">
          <a:xfrm>
            <a:off x="2762250" y="4770438"/>
            <a:ext cx="3894138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</a:pPr>
            <a:r>
              <a:rPr lang="it-IT" sz="4400">
                <a:solidFill>
                  <a:srgbClr val="FF0000"/>
                </a:solidFill>
                <a:latin typeface="Calibri" pitchFamily="34" charset="0"/>
              </a:rPr>
              <a:t>3089 vs 1834 (</a:t>
            </a:r>
            <a:r>
              <a:rPr lang="el-GR" sz="4400">
                <a:solidFill>
                  <a:srgbClr val="FF0000"/>
                </a:solidFill>
                <a:latin typeface="Calibri" pitchFamily="34" charset="0"/>
              </a:rPr>
              <a:t>Δ</a:t>
            </a:r>
            <a:r>
              <a:rPr lang="it-IT" sz="4400">
                <a:solidFill>
                  <a:srgbClr val="FF0000"/>
                </a:solidFill>
                <a:latin typeface="Calibri" pitchFamily="34" charset="0"/>
              </a:rPr>
              <a:t> 1255)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 txBox="1">
            <a:spLocks/>
          </p:cNvSpPr>
          <p:nvPr/>
        </p:nvSpPr>
        <p:spPr bwMode="auto">
          <a:xfrm>
            <a:off x="587375" y="373063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4400">
                <a:solidFill>
                  <a:srgbClr val="002060"/>
                </a:solidFill>
                <a:latin typeface="Calibri" pitchFamily="34" charset="0"/>
              </a:rPr>
              <a:t>S.C. Gastroenterologia Verduno </a:t>
            </a:r>
          </a:p>
        </p:txBody>
      </p:sp>
      <p:graphicFrame>
        <p:nvGraphicFramePr>
          <p:cNvPr id="10" name="Segnaposto contenuto 9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0650" y="2009775"/>
          <a:ext cx="8902700" cy="2020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7703">
                  <a:extLst>
                    <a:ext uri="{9D8B030D-6E8A-4147-A177-3AD203B41FA5}"/>
                  </a:extLst>
                </a:gridCol>
                <a:gridCol w="2967703">
                  <a:extLst>
                    <a:ext uri="{9D8B030D-6E8A-4147-A177-3AD203B41FA5}"/>
                  </a:extLst>
                </a:gridCol>
                <a:gridCol w="2967703">
                  <a:extLst>
                    <a:ext uri="{9D8B030D-6E8A-4147-A177-3AD203B41FA5}"/>
                  </a:extLst>
                </a:gridCol>
              </a:tblGrid>
              <a:tr h="505311">
                <a:tc>
                  <a:txBody>
                    <a:bodyPr/>
                    <a:lstStyle/>
                    <a:p>
                      <a:r>
                        <a:rPr lang="it-IT" dirty="0"/>
                        <a:t>Febbraio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Priorità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Giorni attesa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05311">
                <a:tc>
                  <a:txBody>
                    <a:bodyPr/>
                    <a:lstStyle/>
                    <a:p>
                      <a:r>
                        <a:rPr lang="it-IT" b="1" dirty="0"/>
                        <a:t>Colonscopia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Classe B (10 gg)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&gt;10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05311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Classe D (60 gg)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213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05311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Classe P (120 gg)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223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 txBox="1">
            <a:spLocks/>
          </p:cNvSpPr>
          <p:nvPr/>
        </p:nvSpPr>
        <p:spPr bwMode="auto">
          <a:xfrm>
            <a:off x="587375" y="373063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sz="4400">
                <a:solidFill>
                  <a:srgbClr val="002060"/>
                </a:solidFill>
                <a:latin typeface="Calibri" pitchFamily="34" charset="0"/>
              </a:rPr>
              <a:t>S.C. Gastroenterologia Verduno </a:t>
            </a:r>
          </a:p>
        </p:txBody>
      </p:sp>
      <p:graphicFrame>
        <p:nvGraphicFramePr>
          <p:cNvPr id="10" name="Segnaposto contenuto 9">
            <a:extLst>
              <a:ext uri="{FF2B5EF4-FFF2-40B4-BE49-F238E27FC236}"/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20650" y="2009775"/>
          <a:ext cx="8902700" cy="2020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7703">
                  <a:extLst>
                    <a:ext uri="{9D8B030D-6E8A-4147-A177-3AD203B41FA5}"/>
                  </a:extLst>
                </a:gridCol>
                <a:gridCol w="2967703">
                  <a:extLst>
                    <a:ext uri="{9D8B030D-6E8A-4147-A177-3AD203B41FA5}"/>
                  </a:extLst>
                </a:gridCol>
                <a:gridCol w="2967703">
                  <a:extLst>
                    <a:ext uri="{9D8B030D-6E8A-4147-A177-3AD203B41FA5}"/>
                  </a:extLst>
                </a:gridCol>
              </a:tblGrid>
              <a:tr h="505311">
                <a:tc>
                  <a:txBody>
                    <a:bodyPr/>
                    <a:lstStyle/>
                    <a:p>
                      <a:r>
                        <a:rPr lang="it-IT" dirty="0"/>
                        <a:t>Giugno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Priorità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Giorni attesa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05311">
                <a:tc>
                  <a:txBody>
                    <a:bodyPr/>
                    <a:lstStyle/>
                    <a:p>
                      <a:r>
                        <a:rPr lang="it-IT" b="1" dirty="0"/>
                        <a:t>Colonscopia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Classe B (10 gg)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&gt;10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05311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Classe D (60 gg)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232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  <a:tr h="505311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Classe P (120 gg)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249</a:t>
                      </a:r>
                    </a:p>
                  </a:txBody>
                  <a:tcPr/>
                </a:tc>
                <a:extLst>
                  <a:ext uri="{0D108BD9-81ED-4DB2-BD59-A6C34878D82A}"/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>
                <a:solidFill>
                  <a:srgbClr val="002060"/>
                </a:solidFill>
              </a:rPr>
              <a:t>Obiettivi della Presentazione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457200" y="1914525"/>
            <a:ext cx="8229600" cy="2903538"/>
          </a:xfrm>
        </p:spPr>
        <p:txBody>
          <a:bodyPr/>
          <a:lstStyle/>
          <a:p>
            <a:pPr>
              <a:spcAft>
                <a:spcPts val="1800"/>
              </a:spcAft>
            </a:pPr>
            <a:r>
              <a:rPr lang="it-IT" smtClean="0">
                <a:solidFill>
                  <a:schemeClr val="tx2"/>
                </a:solidFill>
              </a:rPr>
              <a:t>Definire le principali indicazioni alla colonscopia secondo le più recenti linee guida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it-IT" dirty="0">
                <a:solidFill>
                  <a:schemeClr val="tx2">
                    <a:lumMod val="75000"/>
                  </a:schemeClr>
                </a:solidFill>
              </a:rPr>
              <a:t>Appropriatezza: definizione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/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049463"/>
            <a:ext cx="8229600" cy="2982912"/>
          </a:xfrm>
        </p:spPr>
        <p:txBody>
          <a:bodyPr rtlCol="0">
            <a:normAutofit fontScale="92500" lnSpcReduction="20000"/>
          </a:bodyPr>
          <a:lstStyle/>
          <a:p>
            <a:pPr fontAlgn="auto">
              <a:spcAft>
                <a:spcPts val="1800"/>
              </a:spcAft>
              <a:buFont typeface="Arial"/>
              <a:buChar char="•"/>
              <a:defRPr/>
            </a:pPr>
            <a:r>
              <a:rPr lang="it-IT" dirty="0">
                <a:solidFill>
                  <a:schemeClr val="tx2"/>
                </a:solidFill>
              </a:rPr>
              <a:t>Un intervento sanitario correlato al bisogno del paziente (o della </a:t>
            </a:r>
            <a:r>
              <a:rPr lang="it-IT" dirty="0" err="1">
                <a:solidFill>
                  <a:schemeClr val="tx2"/>
                </a:solidFill>
              </a:rPr>
              <a:t>collettivita</a:t>
            </a:r>
            <a:r>
              <a:rPr lang="it-IT" dirty="0">
                <a:solidFill>
                  <a:schemeClr val="tx2"/>
                </a:solidFill>
              </a:rPr>
              <a:t>̀), fornito nei modi e nei tempi adeguati, sulla base di standard riconosciuti, con un bilancio positivo tra benefici, rischi e costi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lang="it-IT" dirty="0">
                <a:solidFill>
                  <a:schemeClr val="tx2"/>
                </a:solidFill>
              </a:rPr>
              <a:t>Una procedura è appropriata se modifica la gestione del paziente e il risultato clinico.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22531" name="CasellaDiTesto 3"/>
          <p:cNvSpPr txBox="1">
            <a:spLocks noChangeArrowheads="1"/>
          </p:cNvSpPr>
          <p:nvPr/>
        </p:nvSpPr>
        <p:spPr bwMode="auto">
          <a:xfrm>
            <a:off x="5289550" y="6175375"/>
            <a:ext cx="3629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>
                <a:latin typeface="Calibri" pitchFamily="34" charset="0"/>
              </a:rPr>
              <a:t>Ministero della Salute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Classificazione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delle</a:t>
            </a:r>
            <a:r>
              <a:rPr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dirty="0" err="1">
                <a:solidFill>
                  <a:schemeClr val="tx2">
                    <a:lumMod val="75000"/>
                  </a:schemeClr>
                </a:solidFill>
              </a:rPr>
              <a:t>Indicazioni</a:t>
            </a:r>
            <a:endParaRPr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457200" y="1836738"/>
            <a:ext cx="8229600" cy="45259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b="1" smtClean="0">
                <a:solidFill>
                  <a:schemeClr val="tx2"/>
                </a:solidFill>
              </a:rPr>
              <a:t>Screening</a:t>
            </a:r>
            <a:r>
              <a:rPr lang="it-IT" smtClean="0">
                <a:solidFill>
                  <a:schemeClr val="tx2"/>
                </a:solidFill>
              </a:rPr>
              <a:t> – Età &gt; 50 anni, familiarità</a:t>
            </a:r>
          </a:p>
          <a:p>
            <a:pPr>
              <a:lnSpc>
                <a:spcPct val="150000"/>
              </a:lnSpc>
            </a:pPr>
            <a:r>
              <a:rPr lang="it-IT" b="1" smtClean="0">
                <a:solidFill>
                  <a:schemeClr val="tx2"/>
                </a:solidFill>
              </a:rPr>
              <a:t>Diagnostica</a:t>
            </a:r>
            <a:r>
              <a:rPr lang="it-IT" smtClean="0">
                <a:solidFill>
                  <a:schemeClr val="tx2"/>
                </a:solidFill>
              </a:rPr>
              <a:t> – Sintomi d’allarme, positività FIT</a:t>
            </a:r>
          </a:p>
          <a:p>
            <a:pPr>
              <a:lnSpc>
                <a:spcPct val="150000"/>
              </a:lnSpc>
            </a:pPr>
            <a:r>
              <a:rPr lang="it-IT" b="1" smtClean="0">
                <a:solidFill>
                  <a:schemeClr val="tx2"/>
                </a:solidFill>
              </a:rPr>
              <a:t>Sorveglianza</a:t>
            </a:r>
            <a:r>
              <a:rPr lang="it-IT" smtClean="0">
                <a:solidFill>
                  <a:schemeClr val="tx2"/>
                </a:solidFill>
              </a:rPr>
              <a:t> – Polipi, CRC pregresso, IBD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3938</TotalTime>
  <Words>561</Words>
  <Application>Microsoft Office PowerPoint</Application>
  <PresentationFormat>Presentazione su schermo (4:3)</PresentationFormat>
  <Paragraphs>101</Paragraphs>
  <Slides>22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5" baseType="lpstr">
      <vt:lpstr>Calibri</vt:lpstr>
      <vt:lpstr>Arial</vt:lpstr>
      <vt:lpstr>Office Theme</vt:lpstr>
      <vt:lpstr>Colonscopia:            appropriatezza prescrittiva</vt:lpstr>
      <vt:lpstr>Diapositiva 2</vt:lpstr>
      <vt:lpstr>Diapositiva 3</vt:lpstr>
      <vt:lpstr>Diapositiva 4</vt:lpstr>
      <vt:lpstr>Diapositiva 5</vt:lpstr>
      <vt:lpstr>Diapositiva 6</vt:lpstr>
      <vt:lpstr>Obiettivi della Presentazione</vt:lpstr>
      <vt:lpstr>Appropriatezza: definizione</vt:lpstr>
      <vt:lpstr>Classificazione delle Indicazioni</vt:lpstr>
      <vt:lpstr>Screening del CRC</vt:lpstr>
      <vt:lpstr>Indicazioni Diagnostiche</vt:lpstr>
      <vt:lpstr>Sorveglianza post-polipectomia</vt:lpstr>
      <vt:lpstr>Sorveglianza successiva</vt:lpstr>
      <vt:lpstr>Interruzione della Sorveglianza </vt:lpstr>
      <vt:lpstr>IBD e malattia diverticolare</vt:lpstr>
      <vt:lpstr>Quando la colonscopia non è indicata</vt:lpstr>
      <vt:lpstr>RAO (Raggruppamenti di Attesa Omogenei)</vt:lpstr>
      <vt:lpstr>RAO (Raggruppamenti di Attesa Omogenei)</vt:lpstr>
      <vt:lpstr>RAO (Raggruppamenti di Attesa Omogenei)</vt:lpstr>
      <vt:lpstr>Ruolo del MMG </vt:lpstr>
      <vt:lpstr>Fonti</vt:lpstr>
      <vt:lpstr>Diapositiva 22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Colonscopia:            appropriatezza prescrittiva</dc:title>
  <dc:subject/>
  <dc:creator/>
  <cp:keywords/>
  <dc:description>generated using python-pptx</dc:description>
  <cp:lastModifiedBy>user</cp:lastModifiedBy>
  <cp:revision>19</cp:revision>
  <dcterms:created xsi:type="dcterms:W3CDTF">2013-01-27T09:14:16Z</dcterms:created>
  <dcterms:modified xsi:type="dcterms:W3CDTF">2025-07-18T10:09:52Z</dcterms:modified>
  <cp:category/>
</cp:coreProperties>
</file>